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sldIdLst>
    <p:sldId id="256" r:id="rId5"/>
  </p:sldIdLst>
  <p:sldSz cx="6858000" cy="9906000" type="A4"/>
  <p:notesSz cx="6805613" cy="99441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37">
          <p15:clr>
            <a:srgbClr val="A4A3A4"/>
          </p15:clr>
        </p15:guide>
        <p15:guide id="2" pos="6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72C6"/>
    <a:srgbClr val="009E49"/>
    <a:srgbClr val="006B54"/>
    <a:srgbClr val="E28C05"/>
    <a:srgbClr val="00AA9E"/>
    <a:srgbClr val="5BBF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2340" y="804"/>
      </p:cViewPr>
      <p:guideLst>
        <p:guide orient="horz" pos="237"/>
        <p:guide pos="66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49099" cy="49720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10243" name="Rectangle 3"/>
          <p:cNvSpPr>
            <a:spLocks noGrp="1" noChangeArrowheads="1"/>
          </p:cNvSpPr>
          <p:nvPr>
            <p:ph type="dt" idx="1"/>
          </p:nvPr>
        </p:nvSpPr>
        <p:spPr bwMode="auto">
          <a:xfrm>
            <a:off x="3854939" y="0"/>
            <a:ext cx="2949099" cy="49720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10244" name="Rectangle 4"/>
          <p:cNvSpPr>
            <a:spLocks noGrp="1" noRot="1" noChangeAspect="1" noChangeArrowheads="1" noTextEdit="1"/>
          </p:cNvSpPr>
          <p:nvPr>
            <p:ph type="sldImg" idx="2"/>
          </p:nvPr>
        </p:nvSpPr>
        <p:spPr bwMode="auto">
          <a:xfrm>
            <a:off x="2112963" y="746125"/>
            <a:ext cx="2579687" cy="3729038"/>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680562" y="4723448"/>
            <a:ext cx="5444490" cy="447484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46" name="Rectangle 6"/>
          <p:cNvSpPr>
            <a:spLocks noGrp="1" noChangeArrowheads="1"/>
          </p:cNvSpPr>
          <p:nvPr>
            <p:ph type="ftr" sz="quarter" idx="4"/>
          </p:nvPr>
        </p:nvSpPr>
        <p:spPr bwMode="auto">
          <a:xfrm>
            <a:off x="0" y="9445169"/>
            <a:ext cx="2949099" cy="49720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10247" name="Rectangle 7"/>
          <p:cNvSpPr>
            <a:spLocks noGrp="1" noChangeArrowheads="1"/>
          </p:cNvSpPr>
          <p:nvPr>
            <p:ph type="sldNum" sz="quarter" idx="5"/>
          </p:nvPr>
        </p:nvSpPr>
        <p:spPr bwMode="auto">
          <a:xfrm>
            <a:off x="3854939" y="9445169"/>
            <a:ext cx="2949099" cy="49720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F3C1F45-14E1-44A4-9AE0-020F0DE47F15}" type="slidenum">
              <a:rPr lang="en-GB"/>
              <a:pPr/>
              <a:t>‹#›</a:t>
            </a:fld>
            <a:endParaRPr lang="en-GB"/>
          </a:p>
        </p:txBody>
      </p:sp>
    </p:spTree>
    <p:extLst>
      <p:ext uri="{BB962C8B-B14F-4D97-AF65-F5344CB8AC3E}">
        <p14:creationId xmlns:p14="http://schemas.microsoft.com/office/powerpoint/2010/main" xmlns="" val="523068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056085" y="2455864"/>
            <a:ext cx="4860131" cy="1664758"/>
          </a:xfrm>
        </p:spPr>
        <p:txBody>
          <a:bodyPr anchor="t"/>
          <a:lstStyle>
            <a:lvl1pPr>
              <a:defRPr/>
            </a:lvl1pPr>
          </a:lstStyle>
          <a:p>
            <a:r>
              <a:rPr lang="en-GB"/>
              <a:t>Click to edit Master title style</a:t>
            </a:r>
          </a:p>
        </p:txBody>
      </p:sp>
      <p:sp>
        <p:nvSpPr>
          <p:cNvPr id="3075" name="Rectangle 3"/>
          <p:cNvSpPr>
            <a:spLocks noGrp="1" noChangeArrowheads="1"/>
          </p:cNvSpPr>
          <p:nvPr>
            <p:ph type="subTitle" idx="1"/>
          </p:nvPr>
        </p:nvSpPr>
        <p:spPr>
          <a:xfrm>
            <a:off x="1052513" y="4120622"/>
            <a:ext cx="4800600" cy="1474434"/>
          </a:xfrm>
        </p:spPr>
        <p:txBody>
          <a:bodyPr/>
          <a:lstStyle>
            <a:lvl1pPr marL="0" indent="0">
              <a:buFontTx/>
              <a:buNone/>
              <a:defRPr sz="2400"/>
            </a:lvl1pPr>
          </a:lstStyle>
          <a:p>
            <a:r>
              <a:rPr lang="en-GB"/>
              <a:t>Click to edit Master subtitle style</a:t>
            </a:r>
          </a:p>
        </p:txBody>
      </p:sp>
      <p:pic>
        <p:nvPicPr>
          <p:cNvPr id="1026" name="Picture 2" descr="C:\Users\fenny.gkiafi\Downloads\NIHR_colour_bar.png"/>
          <p:cNvPicPr>
            <a:picLocks noChangeAspect="1" noChangeArrowheads="1"/>
          </p:cNvPicPr>
          <p:nvPr userDrawn="1"/>
        </p:nvPicPr>
        <p:blipFill>
          <a:blip r:embed="rId2" cstate="print"/>
          <a:srcRect l="4669" t="30636" r="4613" b="30059"/>
          <a:stretch>
            <a:fillRect/>
          </a:stretch>
        </p:blipFill>
        <p:spPr bwMode="auto">
          <a:xfrm>
            <a:off x="0" y="-39554"/>
            <a:ext cx="6858000" cy="688527"/>
          </a:xfrm>
          <a:prstGeom prst="rect">
            <a:avLst/>
          </a:prstGeom>
          <a:noFill/>
        </p:spPr>
      </p:pic>
      <p:pic>
        <p:nvPicPr>
          <p:cNvPr id="7" name="Picture 9" descr="nihrcolb_logo"/>
          <p:cNvPicPr>
            <a:picLocks noChangeAspect="1" noChangeArrowheads="1"/>
          </p:cNvPicPr>
          <p:nvPr userDrawn="1"/>
        </p:nvPicPr>
        <p:blipFill>
          <a:blip r:embed="rId3" cstate="print"/>
          <a:srcRect/>
          <a:stretch>
            <a:fillRect/>
          </a:stretch>
        </p:blipFill>
        <p:spPr bwMode="auto">
          <a:xfrm>
            <a:off x="5085184" y="722009"/>
            <a:ext cx="1536438" cy="933327"/>
          </a:xfrm>
          <a:prstGeom prst="rect">
            <a:avLst/>
          </a:prstGeom>
          <a:noFill/>
        </p:spPr>
      </p:pic>
      <p:sp>
        <p:nvSpPr>
          <p:cNvPr id="8" name="Rectangle 7"/>
          <p:cNvSpPr/>
          <p:nvPr userDrawn="1"/>
        </p:nvSpPr>
        <p:spPr>
          <a:xfrm>
            <a:off x="0" y="9273480"/>
            <a:ext cx="6858000" cy="632520"/>
          </a:xfrm>
          <a:prstGeom prst="rect">
            <a:avLst/>
          </a:prstGeom>
          <a:solidFill>
            <a:srgbClr val="0072C6"/>
          </a:solidFill>
          <a:ln>
            <a:solidFill>
              <a:srgbClr val="007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r" defTabSz="914400" rtl="0" eaLnBrk="1" fontAlgn="base" latinLnBrk="0" hangingPunct="1">
              <a:lnSpc>
                <a:spcPct val="100000"/>
              </a:lnSpc>
              <a:spcBef>
                <a:spcPct val="0"/>
              </a:spcBef>
              <a:spcAft>
                <a:spcPct val="0"/>
              </a:spcAft>
              <a:buClrTx/>
              <a:buSzTx/>
              <a:buFontTx/>
              <a:buNone/>
              <a:tabLst/>
              <a:defRPr/>
            </a:pPr>
            <a:r>
              <a:rPr lang="en-GB" b="1" dirty="0" smtClean="0"/>
              <a:t>CLAHRC South West Peninsula (</a:t>
            </a:r>
            <a:r>
              <a:rPr lang="en-GB" b="1" dirty="0" err="1" smtClean="0"/>
              <a:t>PenCLAHRC</a:t>
            </a:r>
            <a:r>
              <a:rPr lang="en-GB" b="1" dirty="0" smtClean="0"/>
              <a:t>)</a:t>
            </a:r>
            <a:endParaRPr lang="en-GB" b="1"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smtClean="0"/>
              <a:t>13/02/2015</a:t>
            </a:r>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a:xfrm>
            <a:off x="4914900" y="9020881"/>
            <a:ext cx="1600200" cy="687917"/>
          </a:xfrm>
          <a:prstGeom prst="rect">
            <a:avLst/>
          </a:prstGeom>
        </p:spPr>
        <p:txBody>
          <a:bodyPr/>
          <a:lstStyle>
            <a:lvl1pPr>
              <a:defRPr/>
            </a:lvl1pPr>
          </a:lstStyle>
          <a:p>
            <a:fld id="{D101A455-2E6C-4E9B-B700-18FF9634E4BF}"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1"/>
            <a:ext cx="1543050" cy="845220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701"/>
            <a:ext cx="4514850" cy="845220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smtClean="0"/>
              <a:t>13/02/2015</a:t>
            </a:r>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a:xfrm>
            <a:off x="4914900" y="9020881"/>
            <a:ext cx="1600200" cy="687917"/>
          </a:xfrm>
          <a:prstGeom prst="rect">
            <a:avLst/>
          </a:prstGeom>
        </p:spPr>
        <p:txBody>
          <a:bodyPr/>
          <a:lstStyle>
            <a:lvl1pPr>
              <a:defRPr/>
            </a:lvl1pPr>
          </a:lstStyle>
          <a:p>
            <a:fld id="{C043DE17-01BC-4C44-A5DF-CB57B4CA3770}"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7" name="Rectangle 16"/>
          <p:cNvSpPr/>
          <p:nvPr userDrawn="1"/>
        </p:nvSpPr>
        <p:spPr>
          <a:xfrm>
            <a:off x="0" y="9113463"/>
            <a:ext cx="6858000" cy="774193"/>
          </a:xfrm>
          <a:prstGeom prst="rect">
            <a:avLst/>
          </a:prstGeom>
          <a:solidFill>
            <a:srgbClr val="0072C6"/>
          </a:solidFill>
          <a:ln>
            <a:solidFill>
              <a:srgbClr val="007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r" defTabSz="914400" rtl="0" eaLnBrk="1" fontAlgn="base" latinLnBrk="0" hangingPunct="1">
              <a:lnSpc>
                <a:spcPct val="100000"/>
              </a:lnSpc>
              <a:spcBef>
                <a:spcPct val="0"/>
              </a:spcBef>
              <a:spcAft>
                <a:spcPct val="0"/>
              </a:spcAft>
              <a:buClrTx/>
              <a:buSzTx/>
              <a:buFontTx/>
              <a:buNone/>
              <a:tabLst/>
              <a:defRPr/>
            </a:pPr>
            <a:r>
              <a:rPr lang="en-GB" b="1" dirty="0" smtClean="0"/>
              <a:t>CLAHRC South West Peninsula (</a:t>
            </a:r>
            <a:r>
              <a:rPr lang="en-GB" b="1" dirty="0" err="1" smtClean="0"/>
              <a:t>PenCLAHRC</a:t>
            </a:r>
            <a:r>
              <a:rPr lang="en-GB" b="1" dirty="0" smtClean="0"/>
              <a:t>)</a:t>
            </a:r>
            <a:endParaRPr lang="en-GB" b="1" dirty="0"/>
          </a:p>
        </p:txBody>
      </p:sp>
      <p:sp>
        <p:nvSpPr>
          <p:cNvPr id="4" name="Rectangle 2"/>
          <p:cNvSpPr>
            <a:spLocks noGrp="1" noChangeArrowheads="1"/>
          </p:cNvSpPr>
          <p:nvPr>
            <p:ph type="title"/>
          </p:nvPr>
        </p:nvSpPr>
        <p:spPr bwMode="auto">
          <a:xfrm>
            <a:off x="342900" y="396699"/>
            <a:ext cx="6172200" cy="1651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5" name="Rectangle 3"/>
          <p:cNvSpPr>
            <a:spLocks noGrp="1" noChangeArrowheads="1"/>
          </p:cNvSpPr>
          <p:nvPr>
            <p:ph idx="1"/>
          </p:nvPr>
        </p:nvSpPr>
        <p:spPr bwMode="auto">
          <a:xfrm>
            <a:off x="342900" y="2311402"/>
            <a:ext cx="6172200" cy="65375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6" name="Picture 2" descr="C:\Users\fenny.gkiafi\Downloads\NIHR_colour_bar.png"/>
          <p:cNvPicPr>
            <a:picLocks noChangeAspect="1" noChangeArrowheads="1"/>
          </p:cNvPicPr>
          <p:nvPr userDrawn="1"/>
        </p:nvPicPr>
        <p:blipFill>
          <a:blip r:embed="rId2" cstate="print"/>
          <a:srcRect l="4669" t="30636" r="4613" b="30059"/>
          <a:stretch>
            <a:fillRect/>
          </a:stretch>
        </p:blipFill>
        <p:spPr bwMode="auto">
          <a:xfrm>
            <a:off x="26622" y="1832654"/>
            <a:ext cx="5184576" cy="10734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2"/>
            <a:ext cx="5829300" cy="1967442"/>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4198587"/>
            <a:ext cx="5829300" cy="216693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GB" smtClean="0"/>
              <a:t>13/02/2015</a:t>
            </a:r>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a:xfrm>
            <a:off x="4914900" y="9020881"/>
            <a:ext cx="1600200" cy="687917"/>
          </a:xfrm>
          <a:prstGeom prst="rect">
            <a:avLst/>
          </a:prstGeom>
        </p:spPr>
        <p:txBody>
          <a:bodyPr/>
          <a:lstStyle>
            <a:lvl1pPr>
              <a:defRPr/>
            </a:lvl1pPr>
          </a:lstStyle>
          <a:p>
            <a:fld id="{22D3108F-A058-4C43-AC29-FCA6ABCF093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en-GB" smtClean="0"/>
              <a:t>13/02/2015</a:t>
            </a:r>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a:xfrm>
            <a:off x="4914900" y="9020881"/>
            <a:ext cx="1600200" cy="687917"/>
          </a:xfrm>
          <a:prstGeom prst="rect">
            <a:avLst/>
          </a:prstGeom>
        </p:spPr>
        <p:txBody>
          <a:bodyPr/>
          <a:lstStyle>
            <a:lvl1pPr>
              <a:defRPr/>
            </a:lvl1pPr>
          </a:lstStyle>
          <a:p>
            <a:fld id="{66628FAB-2957-4DB7-B2C9-57415A6ABF37}"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en-GB" smtClean="0"/>
              <a:t>13/02/2015</a:t>
            </a:r>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a:xfrm>
            <a:off x="4914900" y="9020881"/>
            <a:ext cx="1600200" cy="687917"/>
          </a:xfrm>
          <a:prstGeom prst="rect">
            <a:avLst/>
          </a:prstGeom>
        </p:spPr>
        <p:txBody>
          <a:bodyPr/>
          <a:lstStyle>
            <a:lvl1pPr>
              <a:defRPr/>
            </a:lvl1pPr>
          </a:lstStyle>
          <a:p>
            <a:fld id="{5FD962B5-68D3-4A1E-9115-292E841C79E9}"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en-GB" smtClean="0"/>
              <a:t>13/02/2015</a:t>
            </a:r>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a:xfrm>
            <a:off x="4914900" y="9020881"/>
            <a:ext cx="1600200" cy="687917"/>
          </a:xfrm>
          <a:prstGeom prst="rect">
            <a:avLst/>
          </a:prstGeom>
        </p:spPr>
        <p:txBody>
          <a:bodyPr/>
          <a:lstStyle>
            <a:lvl1pPr>
              <a:defRPr/>
            </a:lvl1pPr>
          </a:lstStyle>
          <a:p>
            <a:fld id="{C1C55C70-8CFB-4C00-ADD0-3264D3B13FFE}"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GB" smtClean="0"/>
              <a:t>13/02/2015</a:t>
            </a:r>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a:xfrm>
            <a:off x="4914900" y="9020881"/>
            <a:ext cx="1600200" cy="687917"/>
          </a:xfrm>
          <a:prstGeom prst="rect">
            <a:avLst/>
          </a:prstGeom>
        </p:spPr>
        <p:txBody>
          <a:bodyPr/>
          <a:lstStyle>
            <a:lvl1pPr>
              <a:defRPr/>
            </a:lvl1pPr>
          </a:lstStyle>
          <a:p>
            <a:fld id="{1758BA62-5E2B-41B1-AD91-6F02A6540D70}"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4406"/>
            <a:ext cx="2256235" cy="167851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smtClean="0"/>
              <a:t>13/02/2015</a:t>
            </a:r>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a:xfrm>
            <a:off x="4914900" y="9020881"/>
            <a:ext cx="1600200" cy="687917"/>
          </a:xfrm>
          <a:prstGeom prst="rect">
            <a:avLst/>
          </a:prstGeom>
        </p:spPr>
        <p:txBody>
          <a:bodyPr/>
          <a:lstStyle>
            <a:lvl1pPr>
              <a:defRPr/>
            </a:lvl1pPr>
          </a:lstStyle>
          <a:p>
            <a:fld id="{4C127081-22CF-4F07-AE9F-CA8C8A78D2F7}"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smtClean="0"/>
              <a:t>13/02/2015</a:t>
            </a:r>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a:xfrm>
            <a:off x="4914900" y="9020881"/>
            <a:ext cx="1600200" cy="687917"/>
          </a:xfrm>
          <a:prstGeom prst="rect">
            <a:avLst/>
          </a:prstGeom>
        </p:spPr>
        <p:txBody>
          <a:bodyPr/>
          <a:lstStyle>
            <a:lvl1pPr>
              <a:defRPr/>
            </a:lvl1pPr>
          </a:lstStyle>
          <a:p>
            <a:fld id="{DADC0669-0403-42B3-8D85-D98F4DC3248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699"/>
            <a:ext cx="6172200" cy="1651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342900" y="2311402"/>
            <a:ext cx="6172200" cy="65375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342900" y="9020881"/>
            <a:ext cx="16002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r>
              <a:rPr lang="en-GB" smtClean="0"/>
              <a:t>13/02/2015</a:t>
            </a:r>
            <a:endParaRPr lang="en-GB"/>
          </a:p>
        </p:txBody>
      </p:sp>
      <p:sp>
        <p:nvSpPr>
          <p:cNvPr id="1029" name="Rectangle 5"/>
          <p:cNvSpPr>
            <a:spLocks noGrp="1" noChangeArrowheads="1"/>
          </p:cNvSpPr>
          <p:nvPr>
            <p:ph type="ftr" sz="quarter" idx="3"/>
          </p:nvPr>
        </p:nvSpPr>
        <p:spPr bwMode="auto">
          <a:xfrm>
            <a:off x="2343150" y="9020881"/>
            <a:ext cx="21717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pic>
        <p:nvPicPr>
          <p:cNvPr id="9" name="Picture 9" descr="nihrcolb_logo"/>
          <p:cNvPicPr>
            <a:picLocks noChangeAspect="1" noChangeArrowheads="1"/>
          </p:cNvPicPr>
          <p:nvPr userDrawn="1"/>
        </p:nvPicPr>
        <p:blipFill>
          <a:blip r:embed="rId13" cstate="print"/>
          <a:srcRect/>
          <a:stretch>
            <a:fillRect/>
          </a:stretch>
        </p:blipFill>
        <p:spPr bwMode="auto">
          <a:xfrm>
            <a:off x="5157768" y="376492"/>
            <a:ext cx="1403580" cy="94080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har char="•"/>
        <a:defRPr sz="2000">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piexeter@exeter.ac.uk"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Rectangle 12"/>
          <p:cNvSpPr>
            <a:spLocks noGrp="1" noChangeArrowheads="1"/>
          </p:cNvSpPr>
          <p:nvPr>
            <p:ph type="ctrTitle"/>
          </p:nvPr>
        </p:nvSpPr>
        <p:spPr>
          <a:xfrm>
            <a:off x="188640" y="2000672"/>
            <a:ext cx="6402814" cy="1316145"/>
          </a:xfrm>
          <a:noFill/>
        </p:spPr>
        <p:txBody>
          <a:bodyPr anchor="ctr"/>
          <a:lstStyle/>
          <a:p>
            <a:r>
              <a:rPr lang="en-GB" sz="3200" b="1" dirty="0" smtClean="0">
                <a:solidFill>
                  <a:srgbClr val="FF0000"/>
                </a:solidFill>
              </a:rPr>
              <a:t>Have you had an operation for a </a:t>
            </a:r>
            <a:r>
              <a:rPr lang="en-GB" sz="3200" b="1" dirty="0" smtClean="0">
                <a:solidFill>
                  <a:srgbClr val="FF0000"/>
                </a:solidFill>
              </a:rPr>
              <a:t>broken </a:t>
            </a:r>
            <a:r>
              <a:rPr lang="en-GB" sz="3200" b="1" dirty="0" smtClean="0">
                <a:solidFill>
                  <a:srgbClr val="FF0000"/>
                </a:solidFill>
              </a:rPr>
              <a:t>hip?</a:t>
            </a:r>
            <a:r>
              <a:rPr lang="en-GB" sz="3200" b="1" dirty="0"/>
              <a:t/>
            </a:r>
            <a:br>
              <a:rPr lang="en-GB" sz="3200" b="1" dirty="0"/>
            </a:br>
            <a:endParaRPr lang="en-GB" sz="3200" b="1" dirty="0"/>
          </a:p>
        </p:txBody>
      </p:sp>
      <p:sp>
        <p:nvSpPr>
          <p:cNvPr id="2062" name="Rectangle 14"/>
          <p:cNvSpPr>
            <a:spLocks noChangeArrowheads="1"/>
          </p:cNvSpPr>
          <p:nvPr/>
        </p:nvSpPr>
        <p:spPr bwMode="auto">
          <a:xfrm>
            <a:off x="188640" y="3080792"/>
            <a:ext cx="6402813" cy="1041048"/>
          </a:xfrm>
          <a:prstGeom prst="rect">
            <a:avLst/>
          </a:prstGeom>
          <a:noFill/>
          <a:ln w="9525">
            <a:noFill/>
            <a:miter lim="800000"/>
            <a:headEnd/>
            <a:tailEnd/>
          </a:ln>
          <a:effectLst/>
        </p:spPr>
        <p:txBody>
          <a:bodyPr anchor="ctr"/>
          <a:lstStyle/>
          <a:p>
            <a:pPr>
              <a:spcBef>
                <a:spcPct val="20000"/>
              </a:spcBef>
            </a:pPr>
            <a:r>
              <a:rPr lang="en-GB" sz="2000" dirty="0" smtClean="0"/>
              <a:t>Would you like to give advice to health researchers who want to improve surgery for </a:t>
            </a:r>
            <a:r>
              <a:rPr lang="en-GB" sz="2000" dirty="0" smtClean="0"/>
              <a:t>people with a broken hip?</a:t>
            </a:r>
            <a:endParaRPr lang="en-GB" sz="2000" dirty="0" smtClean="0"/>
          </a:p>
          <a:p>
            <a:pPr>
              <a:spcBef>
                <a:spcPct val="20000"/>
              </a:spcBef>
            </a:pPr>
            <a:endParaRPr lang="en-GB" sz="2400" dirty="0"/>
          </a:p>
        </p:txBody>
      </p:sp>
      <p:sp>
        <p:nvSpPr>
          <p:cNvPr id="4" name="Rectangle 14"/>
          <p:cNvSpPr>
            <a:spLocks noChangeArrowheads="1"/>
          </p:cNvSpPr>
          <p:nvPr/>
        </p:nvSpPr>
        <p:spPr bwMode="auto">
          <a:xfrm>
            <a:off x="185300" y="4592960"/>
            <a:ext cx="6552727" cy="2520280"/>
          </a:xfrm>
          <a:prstGeom prst="rect">
            <a:avLst/>
          </a:prstGeom>
          <a:noFill/>
          <a:ln w="9525">
            <a:noFill/>
            <a:miter lim="800000"/>
            <a:headEnd/>
            <a:tailEnd/>
          </a:ln>
          <a:effectLst/>
        </p:spPr>
        <p:txBody>
          <a:bodyPr anchor="ctr"/>
          <a:lstStyle/>
          <a:p>
            <a:pPr>
              <a:spcBef>
                <a:spcPct val="20000"/>
              </a:spcBef>
            </a:pPr>
            <a:r>
              <a:rPr lang="en-GB" sz="1600" b="1" dirty="0" smtClean="0">
                <a:solidFill>
                  <a:srgbClr val="FF0000"/>
                </a:solidFill>
              </a:rPr>
              <a:t>Are you:</a:t>
            </a:r>
            <a:r>
              <a:rPr lang="en-GB" sz="1600" dirty="0" smtClean="0"/>
              <a:t> A patient </a:t>
            </a:r>
            <a:r>
              <a:rPr lang="en-GB" sz="1600" dirty="0"/>
              <a:t>with experience of surgery for </a:t>
            </a:r>
            <a:r>
              <a:rPr lang="en-GB" sz="1600" dirty="0" smtClean="0"/>
              <a:t>a </a:t>
            </a:r>
            <a:r>
              <a:rPr lang="en-GB" sz="1600" dirty="0" smtClean="0"/>
              <a:t>broken </a:t>
            </a:r>
            <a:r>
              <a:rPr lang="en-GB" sz="1600" dirty="0" smtClean="0"/>
              <a:t>hip, </a:t>
            </a:r>
            <a:r>
              <a:rPr lang="en-GB" sz="1600" b="1" dirty="0" smtClean="0"/>
              <a:t>or</a:t>
            </a:r>
            <a:r>
              <a:rPr lang="en-GB" sz="1600" dirty="0" smtClean="0"/>
              <a:t> have you cared for someone </a:t>
            </a:r>
            <a:r>
              <a:rPr lang="en-GB" sz="1600" dirty="0" smtClean="0"/>
              <a:t>after surgery for a </a:t>
            </a:r>
            <a:r>
              <a:rPr lang="en-GB" sz="1600" smtClean="0"/>
              <a:t>broken hip</a:t>
            </a:r>
            <a:r>
              <a:rPr lang="en-GB" sz="1600" dirty="0" smtClean="0"/>
              <a:t>?</a:t>
            </a:r>
            <a:endParaRPr lang="en-GB" sz="1600" dirty="0" smtClean="0"/>
          </a:p>
          <a:p>
            <a:pPr>
              <a:spcBef>
                <a:spcPct val="20000"/>
              </a:spcBef>
            </a:pPr>
            <a:r>
              <a:rPr lang="en-GB" sz="1600" b="1" dirty="0" smtClean="0">
                <a:solidFill>
                  <a:srgbClr val="FF0000"/>
                </a:solidFill>
              </a:rPr>
              <a:t>Interested? </a:t>
            </a:r>
            <a:r>
              <a:rPr lang="en-GB" sz="1600" dirty="0" smtClean="0"/>
              <a:t>We want to hear your thoughts on what we prioritise in our research, how we recruit people and what is important from your point of view. You do not need to know anything about research to take part. This is for anyone who has experience of having hip surgery for a </a:t>
            </a:r>
            <a:r>
              <a:rPr lang="en-GB" sz="1600" dirty="0" smtClean="0"/>
              <a:t>broken </a:t>
            </a:r>
            <a:r>
              <a:rPr lang="en-GB" sz="1600" dirty="0" smtClean="0"/>
              <a:t>hip, or caring for someone who had this kind of surgery.</a:t>
            </a:r>
          </a:p>
          <a:p>
            <a:pPr>
              <a:spcBef>
                <a:spcPct val="20000"/>
              </a:spcBef>
            </a:pPr>
            <a:endParaRPr lang="en-GB" sz="1600" b="1" dirty="0" smtClean="0">
              <a:solidFill>
                <a:srgbClr val="FF0000"/>
              </a:solidFill>
            </a:endParaRPr>
          </a:p>
          <a:p>
            <a:pPr>
              <a:spcBef>
                <a:spcPct val="20000"/>
              </a:spcBef>
            </a:pPr>
            <a:r>
              <a:rPr lang="en-GB" sz="1600" b="1" dirty="0" smtClean="0">
                <a:solidFill>
                  <a:srgbClr val="FF0000"/>
                </a:solidFill>
              </a:rPr>
              <a:t>Where? </a:t>
            </a:r>
            <a:r>
              <a:rPr lang="en-GB" sz="1600" dirty="0" smtClean="0"/>
              <a:t>The meeting will be held at the University of Exeter Medical School, St Luke’s Campus, on </a:t>
            </a:r>
            <a:r>
              <a:rPr lang="en-GB" sz="1600" dirty="0" err="1" smtClean="0"/>
              <a:t>Heavitree</a:t>
            </a:r>
            <a:r>
              <a:rPr lang="en-GB" sz="1600" dirty="0" smtClean="0"/>
              <a:t> Road (opposite Waitrose)</a:t>
            </a:r>
          </a:p>
          <a:p>
            <a:pPr>
              <a:spcBef>
                <a:spcPct val="20000"/>
              </a:spcBef>
            </a:pPr>
            <a:r>
              <a:rPr lang="en-GB" sz="1600" b="1" dirty="0" smtClean="0">
                <a:solidFill>
                  <a:srgbClr val="FF0000"/>
                </a:solidFill>
              </a:rPr>
              <a:t>When? </a:t>
            </a:r>
            <a:r>
              <a:rPr lang="en-GB" sz="1600" dirty="0" smtClean="0"/>
              <a:t>Tuesday July 5</a:t>
            </a:r>
            <a:r>
              <a:rPr lang="en-GB" sz="1600" baseline="30000" dirty="0" smtClean="0"/>
              <a:t>th</a:t>
            </a:r>
            <a:r>
              <a:rPr lang="en-GB" sz="1600" dirty="0"/>
              <a:t> (</a:t>
            </a:r>
            <a:r>
              <a:rPr lang="en-GB" sz="1600" dirty="0" smtClean="0"/>
              <a:t>10-12pm)</a:t>
            </a:r>
          </a:p>
          <a:p>
            <a:pPr>
              <a:spcBef>
                <a:spcPct val="20000"/>
              </a:spcBef>
            </a:pPr>
            <a:endParaRPr lang="en-GB" sz="1600" dirty="0" smtClean="0"/>
          </a:p>
          <a:p>
            <a:pPr>
              <a:spcBef>
                <a:spcPct val="20000"/>
              </a:spcBef>
            </a:pPr>
            <a:r>
              <a:rPr lang="en-GB" sz="1600" b="1" dirty="0" smtClean="0">
                <a:solidFill>
                  <a:srgbClr val="FF0000"/>
                </a:solidFill>
              </a:rPr>
              <a:t>                     </a:t>
            </a:r>
            <a:endParaRPr lang="en-GB" sz="1600" i="1" baseline="30000" dirty="0" smtClean="0"/>
          </a:p>
        </p:txBody>
      </p:sp>
      <p:sp>
        <p:nvSpPr>
          <p:cNvPr id="3" name="TextBox 2"/>
          <p:cNvSpPr txBox="1"/>
          <p:nvPr/>
        </p:nvSpPr>
        <p:spPr>
          <a:xfrm>
            <a:off x="1694909" y="7401272"/>
            <a:ext cx="5163091" cy="2105192"/>
          </a:xfrm>
          <a:prstGeom prst="rect">
            <a:avLst/>
          </a:prstGeom>
          <a:noFill/>
        </p:spPr>
        <p:txBody>
          <a:bodyPr wrap="square" rtlCol="0">
            <a:spAutoFit/>
          </a:bodyPr>
          <a:lstStyle/>
          <a:p>
            <a:pPr>
              <a:spcBef>
                <a:spcPct val="20000"/>
              </a:spcBef>
            </a:pPr>
            <a:r>
              <a:rPr lang="en-GB" b="1" dirty="0">
                <a:solidFill>
                  <a:srgbClr val="FF0000"/>
                </a:solidFill>
              </a:rPr>
              <a:t>Contact: </a:t>
            </a:r>
            <a:r>
              <a:rPr lang="en-GB" dirty="0" smtClean="0"/>
              <a:t>Kristin Liabo on </a:t>
            </a:r>
            <a:r>
              <a:rPr lang="en-GB" dirty="0" smtClean="0">
                <a:hlinkClick r:id="rId2"/>
              </a:rPr>
              <a:t>k.liabo@exeter.ac.uk</a:t>
            </a:r>
            <a:r>
              <a:rPr lang="en-GB" dirty="0" smtClean="0"/>
              <a:t> </a:t>
            </a:r>
            <a:r>
              <a:rPr lang="en-GB" dirty="0"/>
              <a:t>or </a:t>
            </a:r>
            <a:r>
              <a:rPr lang="en-GB" dirty="0" smtClean="0"/>
              <a:t>call 01392 </a:t>
            </a:r>
            <a:r>
              <a:rPr lang="en-GB" dirty="0"/>
              <a:t>72 </a:t>
            </a:r>
            <a:r>
              <a:rPr lang="en-GB" dirty="0" smtClean="0"/>
              <a:t>2895 to register or for more info</a:t>
            </a:r>
          </a:p>
          <a:p>
            <a:pPr>
              <a:spcBef>
                <a:spcPct val="20000"/>
              </a:spcBef>
            </a:pPr>
            <a:endParaRPr lang="en-GB" sz="1600" i="1" dirty="0" smtClean="0"/>
          </a:p>
          <a:p>
            <a:pPr>
              <a:spcBef>
                <a:spcPct val="20000"/>
              </a:spcBef>
            </a:pPr>
            <a:r>
              <a:rPr lang="en-GB" i="1" dirty="0" smtClean="0"/>
              <a:t>“I </a:t>
            </a:r>
            <a:r>
              <a:rPr lang="en-GB" i="1" dirty="0"/>
              <a:t>am a </a:t>
            </a:r>
            <a:r>
              <a:rPr lang="en-GB" i="1" dirty="0" smtClean="0"/>
              <a:t>researcher </a:t>
            </a:r>
            <a:r>
              <a:rPr lang="en-GB" i="1" dirty="0"/>
              <a:t>at the University of Exeter Medical </a:t>
            </a:r>
            <a:r>
              <a:rPr lang="en-GB" i="1" dirty="0" smtClean="0"/>
              <a:t>School. </a:t>
            </a:r>
            <a:r>
              <a:rPr lang="en-GB" i="1" dirty="0"/>
              <a:t>I work with patients and </a:t>
            </a:r>
            <a:r>
              <a:rPr lang="en-GB" i="1" dirty="0" smtClean="0"/>
              <a:t>carers </a:t>
            </a:r>
            <a:r>
              <a:rPr lang="en-GB" i="1" dirty="0"/>
              <a:t>so we can do research relevant to them”  </a:t>
            </a:r>
            <a:endParaRPr lang="en-GB" i="1" baseline="30000" dirty="0"/>
          </a:p>
          <a:p>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7515960"/>
            <a:ext cx="1628800" cy="175752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050718474EAA341847F4F1398B5282C" ma:contentTypeVersion="0" ma:contentTypeDescription="Create a new document." ma:contentTypeScope="" ma:versionID="fe7ef508cdeef51c65110aac9aafaaf6">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5041ABEE-9C8D-4EB2-A61B-303023B91238}">
  <ds:schemaRefs>
    <ds:schemaRef ds:uri="http://schemas.microsoft.com/sharepoint/v3/contenttype/forms"/>
  </ds:schemaRefs>
</ds:datastoreItem>
</file>

<file path=customXml/itemProps2.xml><?xml version="1.0" encoding="utf-8"?>
<ds:datastoreItem xmlns:ds="http://schemas.openxmlformats.org/officeDocument/2006/customXml" ds:itemID="{69C77472-4A0F-4151-89FA-DEB3823191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1D304DA-A82C-4A7C-8375-98460F177165}">
  <ds:schemaRefs>
    <ds:schemaRef ds:uri="http://purl.org/dc/dcmitype/"/>
    <ds:schemaRef ds:uri="http://schemas.microsoft.com/office/2006/metadata/properties"/>
    <ds:schemaRef ds:uri="http://schemas.microsoft.com/office/2006/documentManagement/types"/>
    <ds:schemaRef ds:uri="http://purl.org/dc/terms/"/>
    <ds:schemaRef ds:uri="http://purl.org/dc/elements/1.1/"/>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352</TotalTime>
  <Words>208</Words>
  <Application>Microsoft Office PowerPoint</Application>
  <PresentationFormat>A4 Paper (210x297 mm)</PresentationFormat>
  <Paragraphs>12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Have you had an operation for a broken hip? </vt:lpstr>
    </vt:vector>
  </TitlesOfParts>
  <Company>COI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 Davey</dc:creator>
  <cp:lastModifiedBy>vicki</cp:lastModifiedBy>
  <cp:revision>46</cp:revision>
  <cp:lastPrinted>2016-02-01T15:13:40Z</cp:lastPrinted>
  <dcterms:created xsi:type="dcterms:W3CDTF">2008-03-06T14:42:26Z</dcterms:created>
  <dcterms:modified xsi:type="dcterms:W3CDTF">2016-06-03T09:21:05Z</dcterms:modified>
</cp:coreProperties>
</file>